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90" r:id="rId2"/>
    <p:sldId id="265" r:id="rId3"/>
    <p:sldId id="292" r:id="rId4"/>
    <p:sldId id="293" r:id="rId5"/>
    <p:sldId id="296" r:id="rId6"/>
    <p:sldId id="297" r:id="rId7"/>
    <p:sldId id="298" r:id="rId8"/>
    <p:sldId id="299" r:id="rId9"/>
    <p:sldId id="300" r:id="rId10"/>
    <p:sldId id="301" r:id="rId11"/>
    <p:sldId id="272" r:id="rId12"/>
    <p:sldId id="302" r:id="rId13"/>
    <p:sldId id="303" r:id="rId14"/>
    <p:sldId id="322" r:id="rId15"/>
    <p:sldId id="304" r:id="rId16"/>
    <p:sldId id="323" r:id="rId17"/>
    <p:sldId id="305" r:id="rId18"/>
    <p:sldId id="306" r:id="rId19"/>
    <p:sldId id="324" r:id="rId20"/>
    <p:sldId id="308" r:id="rId21"/>
    <p:sldId id="309" r:id="rId22"/>
    <p:sldId id="310" r:id="rId23"/>
    <p:sldId id="311" r:id="rId24"/>
    <p:sldId id="312" r:id="rId25"/>
    <p:sldId id="313" r:id="rId26"/>
    <p:sldId id="320" r:id="rId27"/>
    <p:sldId id="314" r:id="rId28"/>
    <p:sldId id="315" r:id="rId29"/>
    <p:sldId id="317" r:id="rId3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20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739" autoAdjust="0"/>
  </p:normalViewPr>
  <p:slideViewPr>
    <p:cSldViewPr>
      <p:cViewPr>
        <p:scale>
          <a:sx n="53" d="100"/>
          <a:sy n="53" d="100"/>
        </p:scale>
        <p:origin x="-2454" y="-642"/>
      </p:cViewPr>
      <p:guideLst>
        <p:guide orient="horz" pos="4319"/>
        <p:guide pos="57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82627-45FD-4A1A-8E3A-CDF6FABE1DB3}" type="datetimeFigureOut">
              <a:rPr lang="ru-RU" smtClean="0"/>
              <a:pPr/>
              <a:t>25.03.2013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E6E80-BAB2-4308-AE23-47FA34CF099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863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6BE5234-242B-4DB2-8386-6EFB586B8250}" type="datetimeFigureOut">
              <a:rPr lang="ru-RU"/>
              <a:pPr>
                <a:defRPr/>
              </a:pPr>
              <a:t>25.03.2013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Click to edit Master text styles</a:t>
            </a:r>
          </a:p>
          <a:p>
            <a:pPr lvl="1"/>
            <a:r>
              <a:rPr lang="ru-RU" noProof="0" smtClean="0"/>
              <a:t>Second level</a:t>
            </a:r>
          </a:p>
          <a:p>
            <a:pPr lvl="2"/>
            <a:r>
              <a:rPr lang="ru-RU" noProof="0" smtClean="0"/>
              <a:t>Third level</a:t>
            </a:r>
          </a:p>
          <a:p>
            <a:pPr lvl="3"/>
            <a:r>
              <a:rPr lang="ru-RU" noProof="0" smtClean="0"/>
              <a:t>Fourth level</a:t>
            </a:r>
          </a:p>
          <a:p>
            <a:pPr lvl="4"/>
            <a:r>
              <a:rPr lang="ru-RU" noProof="0" smtClean="0"/>
              <a:t>Fifth level</a:t>
            </a:r>
            <a:endParaRPr lang="ru-R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B9018F2-B220-4611-B29E-5C80FF39EA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6167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>
                <a:solidFill>
                  <a:srgbClr val="57201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Candar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99D6A-6DC9-4BF1-A483-248B3AF26F84}" type="datetimeFigureOut">
              <a:rPr lang="ru-RU"/>
              <a:pPr>
                <a:defRPr/>
              </a:pPr>
              <a:t>25.03.2013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AE7B2-EC62-46A6-B768-0A7F5F8AAA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ECB08-001A-4FB6-8576-D60CEEE9CC94}" type="datetimeFigureOut">
              <a:rPr lang="ru-RU"/>
              <a:pPr>
                <a:defRPr/>
              </a:pPr>
              <a:t>25.03.2013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055C4-4F32-4854-9C56-8E514A478DB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7D20F-0E57-4B96-A7C6-B0DF05A8F2CD}" type="datetimeFigureOut">
              <a:rPr lang="ru-RU"/>
              <a:pPr>
                <a:defRPr/>
              </a:pPr>
              <a:t>25.03.2013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7AB0B1-AA35-48C8-B75A-20F292A5839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1A0BF2-3DD3-4028-811C-43BC00A466AB}" type="datetimeFigureOut">
              <a:rPr lang="ru-RU"/>
              <a:pPr>
                <a:defRPr/>
              </a:pPr>
              <a:t>25.03.2013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2A3CE-9216-4F0A-B832-AB7ED3088B7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60AD4-3B4A-4DC2-ABD1-FDFF43C22B8A}" type="datetimeFigureOut">
              <a:rPr lang="ru-RU"/>
              <a:pPr>
                <a:defRPr/>
              </a:pPr>
              <a:t>25.03.2013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EA0BA-54A1-4B66-8F6F-49B4AB90BF5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1A58F-C2E0-4114-AC76-A34812404B8D}" type="datetimeFigureOut">
              <a:rPr lang="ru-RU"/>
              <a:pPr>
                <a:defRPr/>
              </a:pPr>
              <a:t>25.03.2013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FE1E5-C6E1-45F9-B91B-B6CA588592B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 i="0" cap="none" spc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n>
                  <a:noFill/>
                </a:ln>
                <a:effectLst>
                  <a:outerShdw blurRad="50800" dist="381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68BB9-9009-4A94-994A-177B2A664036}" type="datetimeFigureOut">
              <a:rPr lang="ru-RU"/>
              <a:pPr>
                <a:defRPr/>
              </a:pPr>
              <a:t>25.03.2013</a:t>
            </a:fld>
            <a:endParaRPr lang="ru-RU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5EE6D-F4A9-45A7-9B0F-2167C691512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28D4B-B2A8-47B2-8600-FC341DBDB531}" type="datetimeFigureOut">
              <a:rPr lang="ru-RU"/>
              <a:pPr>
                <a:defRPr/>
              </a:pPr>
              <a:t>25.03.2013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2F7BD-1A61-4082-82EB-52127C8AD53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AEBA6-6D4D-4668-ABFF-9707DAB7D550}" type="datetimeFigureOut">
              <a:rPr lang="ru-RU"/>
              <a:pPr>
                <a:defRPr/>
              </a:pPr>
              <a:t>25.03.2013</a:t>
            </a:fld>
            <a:endParaRPr lang="ru-RU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9D4A8-10DD-4609-A29D-83346A9BB34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EA44A-C009-415A-AD17-643F095A50CD}" type="datetimeFigureOut">
              <a:rPr lang="ru-RU"/>
              <a:pPr>
                <a:defRPr/>
              </a:pPr>
              <a:t>25.03.2013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F5C46-CD45-474D-B62C-4135A09EC5E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B0D267-F566-4A55-93AC-59B87D457BD7}" type="datetimeFigureOut">
              <a:rPr lang="ru-RU"/>
              <a:pPr>
                <a:defRPr/>
              </a:pPr>
              <a:t>25.03.2013</a:t>
            </a:fld>
            <a:endParaRPr lang="ru-RU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1268D-3733-4A4D-9FE7-2B397251A95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0" h="0"/>
              <a:contourClr>
                <a:schemeClr val="bg2"/>
              </a:contourClr>
            </a:sp3d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7201F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fld id="{0E225788-F246-4FB7-A802-CD98218AA2BF}" type="datetimeFigureOut">
              <a:rPr lang="ru-RU"/>
              <a:pPr>
                <a:defRPr/>
              </a:pPr>
              <a:t>25.03.2013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rgbClr val="57201F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57201F"/>
                </a:solidFill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fld id="{E4D0D6A4-22C5-4EF6-9D84-EAD570BCD4D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 kern="1200">
          <a:ln w="50800"/>
          <a:solidFill>
            <a:srgbClr val="57201F"/>
          </a:solidFill>
          <a:effectLst>
            <a:outerShdw blurRad="50800" dist="38100" dir="2700000" algn="tl" rotWithShape="0">
              <a:prstClr val="black">
                <a:alpha val="10000"/>
              </a:prstClr>
            </a:outerShdw>
          </a:effectLst>
          <a:latin typeface="+mj-lt"/>
          <a:ea typeface="+mj-ea"/>
          <a:cs typeface="Verdana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7201F"/>
          </a:solidFill>
          <a:latin typeface="Corbe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7201F"/>
          </a:solidFill>
          <a:latin typeface="Corbe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7201F"/>
          </a:solidFill>
          <a:latin typeface="Corbe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7201F"/>
          </a:solidFill>
          <a:latin typeface="Corbe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7201F"/>
          </a:solidFill>
          <a:latin typeface="Corbe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7201F"/>
          </a:solidFill>
          <a:latin typeface="Corbe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7201F"/>
          </a:solidFill>
          <a:latin typeface="Corbe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57201F"/>
          </a:solidFill>
          <a:latin typeface="Corbe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3200" kern="1200">
          <a:ln>
            <a:solidFill>
              <a:schemeClr val="bg1">
                <a:lumMod val="50000"/>
              </a:schemeClr>
            </a:solidFill>
          </a:ln>
          <a:solidFill>
            <a:srgbClr val="0D0D0D"/>
          </a:solidFill>
          <a:latin typeface="+mn-lt"/>
          <a:ea typeface="+mn-ea"/>
          <a:cs typeface="Times New Roman" pitchFamily="18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800" kern="1200">
          <a:ln>
            <a:solidFill>
              <a:schemeClr val="bg1">
                <a:lumMod val="50000"/>
              </a:schemeClr>
            </a:solidFill>
          </a:ln>
          <a:solidFill>
            <a:srgbClr val="0D0D0D"/>
          </a:solidFill>
          <a:latin typeface="+mn-lt"/>
          <a:ea typeface="+mn-ea"/>
          <a:cs typeface="Times New Roman" pitchFamily="18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 kern="1200">
          <a:ln>
            <a:solidFill>
              <a:schemeClr val="bg1">
                <a:lumMod val="50000"/>
              </a:schemeClr>
            </a:solidFill>
          </a:ln>
          <a:solidFill>
            <a:srgbClr val="0D0D0D"/>
          </a:solidFill>
          <a:latin typeface="+mn-lt"/>
          <a:ea typeface="+mn-ea"/>
          <a:cs typeface="Times New Roman" pitchFamily="18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000" kern="1200">
          <a:ln>
            <a:solidFill>
              <a:schemeClr val="bg1">
                <a:lumMod val="50000"/>
              </a:schemeClr>
            </a:solidFill>
          </a:ln>
          <a:solidFill>
            <a:srgbClr val="0D0D0D"/>
          </a:solidFill>
          <a:latin typeface="+mn-lt"/>
          <a:ea typeface="+mn-ea"/>
          <a:cs typeface="Times New Roman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2000" kern="1200">
          <a:ln>
            <a:solidFill>
              <a:schemeClr val="bg1">
                <a:lumMod val="50000"/>
              </a:schemeClr>
            </a:solidFill>
          </a:ln>
          <a:solidFill>
            <a:srgbClr val="0D0D0D"/>
          </a:solidFill>
          <a:latin typeface="+mn-lt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Совокупность требований к условиям реализации основной образовательной программы основного общего образования</a:t>
            </a:r>
            <a:endParaRPr lang="ru-RU" sz="2800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нормативно-правовое обеспечение введения ФГОС ООО</a:t>
            </a:r>
          </a:p>
          <a:p>
            <a:r>
              <a:rPr lang="ru-RU" sz="2800" b="1" dirty="0" smtClean="0"/>
              <a:t>кадровое обеспечение введения ФГОС ООО</a:t>
            </a:r>
          </a:p>
          <a:p>
            <a:r>
              <a:rPr lang="ru-RU" sz="2800" b="1" dirty="0" smtClean="0"/>
              <a:t>психолого-педагогическое обеспечение введения ФГОС ООО</a:t>
            </a:r>
          </a:p>
          <a:p>
            <a:r>
              <a:rPr lang="ru-RU" sz="2800" b="1" dirty="0" smtClean="0"/>
              <a:t>финансовое обеспечение введения ФГОС ООО</a:t>
            </a:r>
          </a:p>
          <a:p>
            <a:r>
              <a:rPr lang="ru-RU" sz="2800" b="1" dirty="0" smtClean="0"/>
              <a:t>материально-техническое обеспечение введения ФГОС ООО</a:t>
            </a:r>
          </a:p>
          <a:p>
            <a:r>
              <a:rPr lang="ru-RU" sz="2800" b="1" dirty="0" smtClean="0"/>
              <a:t>информационно-методическое обеспечение введения ФГОС ООО</a:t>
            </a:r>
          </a:p>
          <a:p>
            <a:pPr algn="just">
              <a:buNone/>
            </a:pP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011222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>1. Нормативно-правовое обеспечение введения ФГОС  ООО</a:t>
            </a:r>
            <a:r>
              <a:rPr lang="ru-RU" sz="2800" i="1" dirty="0" smtClean="0">
                <a:solidFill>
                  <a:schemeClr val="accent6"/>
                </a:solidFill>
              </a:rPr>
              <a:t> (Максимальное количество баллов – 11)</a:t>
            </a:r>
            <a:r>
              <a:rPr lang="ru-RU" sz="2800" dirty="0" smtClean="0">
                <a:solidFill>
                  <a:schemeClr val="accent6"/>
                </a:solidFill>
              </a:rPr>
              <a:t/>
            </a:r>
            <a:br>
              <a:rPr lang="ru-RU" sz="2800" dirty="0" smtClean="0">
                <a:solidFill>
                  <a:schemeClr val="accent6"/>
                </a:solidFill>
              </a:rPr>
            </a:br>
            <a:endParaRPr lang="ru-RU" sz="27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71472" y="1816890"/>
          <a:ext cx="8158162" cy="475538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357586"/>
                <a:gridCol w="4800576"/>
              </a:tblGrid>
              <a:tr h="401466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dirty="0"/>
                    </a:p>
                  </a:txBody>
                  <a:tcPr/>
                </a:tc>
              </a:tr>
              <a:tr h="740725">
                <a:tc gridSpan="2"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1.2 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Сформированность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пакета локальных актов,</a:t>
                      </a:r>
                      <a:r>
                        <a:rPr lang="ru-RU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регламентирующих введение в ОУ ФГОС ООО</a:t>
                      </a:r>
                      <a:endParaRPr lang="ru-RU" sz="1800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131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1.2.6. Участие обучающихся, их родителей (законных представителей), педагогических работников и общественности в проектировании и принятии основной образовательной программы основного общего образования </a:t>
                      </a:r>
                      <a:endParaRPr lang="ru-RU" sz="20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Протоколы уполномоченных органов государственно-общественного управления ОУ, отражающие их участие в разработке и процедуре утверждения основной образовательной программы основного общего образования образовательного учреждения</a:t>
                      </a:r>
                      <a:endParaRPr lang="ru-RU" sz="20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357166"/>
            <a:ext cx="8229600" cy="714380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2. Кадровое обеспечение введения ФГОС  ООО (п.22)</a:t>
            </a:r>
            <a:r>
              <a:rPr lang="ru-RU" sz="2700" i="1" dirty="0" smtClean="0">
                <a:solidFill>
                  <a:schemeClr val="accent6"/>
                </a:solidFill>
              </a:rPr>
              <a:t> </a:t>
            </a:r>
            <a:r>
              <a:rPr lang="ru-RU" sz="2400" dirty="0" smtClean="0">
                <a:solidFill>
                  <a:schemeClr val="accent6"/>
                </a:solidFill>
              </a:rPr>
              <a:t/>
            </a:r>
            <a:br>
              <a:rPr lang="ru-RU" sz="2400" dirty="0" smtClean="0">
                <a:solidFill>
                  <a:schemeClr val="accent6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40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2493489"/>
              </p:ext>
            </p:extLst>
          </p:nvPr>
        </p:nvGraphicFramePr>
        <p:xfrm>
          <a:off x="683567" y="1071546"/>
          <a:ext cx="8174712" cy="558821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459804"/>
                <a:gridCol w="4714908"/>
              </a:tblGrid>
              <a:tr h="622067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sz="1800" dirty="0"/>
                    </a:p>
                  </a:txBody>
                  <a:tcPr/>
                </a:tc>
              </a:tr>
              <a:tr h="46109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i="1" dirty="0" smtClean="0">
                          <a:solidFill>
                            <a:schemeClr val="accent6"/>
                          </a:solidFill>
                        </a:rPr>
                        <a:t>Максимальное количество баллов – 4</a:t>
                      </a:r>
                      <a:endParaRPr lang="ru-RU" sz="1800" b="1" dirty="0">
                        <a:solidFill>
                          <a:schemeClr val="accent6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9940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2.1.Укомплектованность образовательного учреждения педагогическими, руководящими и иными работниками, обеспечивающими реализацию основной образовательной программы основного общего образования</a:t>
                      </a:r>
                      <a:endParaRPr lang="ru-RU" sz="1600" b="1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Таблица </a:t>
                      </a:r>
                      <a:r>
                        <a:rPr lang="ru-RU" sz="1800" b="1" i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«Кадровое обеспечение реализации основной образовательной программы основного общего образования образовательного учреждения»,</a:t>
                      </a:r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составленная в соответствии с рекомендациями Примерной основной образовательной программы образовательного учреждения. Основная школа </a:t>
                      </a:r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(п. 3.2.1.)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0181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2.2.1.Обеспеченность введения ФГОС ООО работниками ОУ, прошедшими соответствующие курсы повышения квалификации </a:t>
                      </a:r>
                      <a:endParaRPr lang="ru-RU" sz="1600" b="1" i="1" dirty="0">
                        <a:solidFill>
                          <a:schemeClr val="accent6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Документы о повышении квалификации педагогических работников, обеспечивающих введение ФГОС ООО в пятых классах, в объеме не менее 108 часов</a:t>
                      </a:r>
                      <a:endParaRPr lang="ru-RU" sz="1600" b="1" dirty="0">
                        <a:solidFill>
                          <a:schemeClr val="accent6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357166"/>
            <a:ext cx="8229600" cy="714380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2. Кадровое обеспечение введения ФГОС  ООО (п.22)</a:t>
            </a:r>
            <a:r>
              <a:rPr lang="ru-RU" sz="2700" i="1" dirty="0" smtClean="0">
                <a:solidFill>
                  <a:schemeClr val="accent6"/>
                </a:solidFill>
              </a:rPr>
              <a:t> </a:t>
            </a:r>
            <a:r>
              <a:rPr lang="ru-RU" sz="2400" dirty="0" smtClean="0">
                <a:solidFill>
                  <a:schemeClr val="accent6"/>
                </a:solidFill>
              </a:rPr>
              <a:t/>
            </a:r>
            <a:br>
              <a:rPr lang="ru-RU" sz="2400" dirty="0" smtClean="0">
                <a:solidFill>
                  <a:schemeClr val="accent6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40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00002" y="1071547"/>
          <a:ext cx="8643998" cy="535847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929090"/>
                <a:gridCol w="4714908"/>
              </a:tblGrid>
              <a:tr h="626339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sz="1800" dirty="0"/>
                    </a:p>
                  </a:txBody>
                  <a:tcPr/>
                </a:tc>
              </a:tr>
              <a:tr h="45119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i="1" dirty="0" smtClean="0">
                          <a:solidFill>
                            <a:schemeClr val="accent6"/>
                          </a:solidFill>
                        </a:rPr>
                        <a:t>Максимальное количество баллов – 4</a:t>
                      </a:r>
                      <a:endParaRPr lang="ru-RU" sz="1800" b="1" dirty="0">
                        <a:solidFill>
                          <a:schemeClr val="accent6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195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spc="-40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2.2.2. Наличие плана-графика поэтапного повышения квалификации работников ОУ, обеспечивающих введение ФГОС ООО</a:t>
                      </a:r>
                      <a:endParaRPr lang="ru-RU" sz="20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План-график повышения квалификации работников ОУ, обеспечивающих введение ФГОС ООО, составленный в соответствии с рекомендациями </a:t>
                      </a:r>
                      <a:r>
                        <a:rPr lang="ru-RU" sz="2000" b="1" spc="-80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Примерной основной образовательной программы образовательного учреждения. Основная школа (</a:t>
                      </a:r>
                      <a:r>
                        <a:rPr lang="ru-RU" sz="2000" b="1" spc="-80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п. 3.2.1.)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74835">
                <a:tc>
                  <a:txBody>
                    <a:bodyPr/>
                    <a:lstStyle/>
                    <a:p>
                      <a:pPr indent="457200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2.3. Непрерывность профессионального развития педагогических работников общеобразовательного учреждения, реализующего образовательную программу основного общего образования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spc="-40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Таблица </a:t>
                      </a:r>
                      <a:r>
                        <a:rPr lang="ru-RU" sz="2000" b="1" i="1" spc="-40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«Организация методической работы в общеобразовательном учреждении»</a:t>
                      </a:r>
                      <a:r>
                        <a:rPr lang="ru-RU" sz="2000" b="1" i="1" spc="-40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20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 составленная в соответствии с рекомендациями </a:t>
                      </a:r>
                      <a:r>
                        <a:rPr lang="ru-RU" sz="2000" b="1" spc="-80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Примерной основной образовательной программы образовательного учреждения. Основная школа </a:t>
                      </a:r>
                      <a:r>
                        <a:rPr lang="ru-RU" sz="2000" b="1" spc="-80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(п. 3.2.1.)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357166"/>
            <a:ext cx="8329642" cy="714380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3. Психолого-педагогическое обеспечение введения ФГОС  ООО (п.25)</a:t>
            </a:r>
            <a:r>
              <a:rPr lang="ru-RU" sz="2700" i="1" dirty="0" smtClean="0">
                <a:solidFill>
                  <a:schemeClr val="accent6"/>
                </a:solidFill>
              </a:rPr>
              <a:t> </a:t>
            </a:r>
            <a:r>
              <a:rPr lang="ru-RU" sz="2400" dirty="0" smtClean="0">
                <a:solidFill>
                  <a:schemeClr val="accent6"/>
                </a:solidFill>
              </a:rPr>
              <a:t/>
            </a:r>
            <a:br>
              <a:rPr lang="ru-RU" sz="2400" dirty="0" smtClean="0">
                <a:solidFill>
                  <a:schemeClr val="accent6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40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82" y="1214421"/>
          <a:ext cx="8643998" cy="451425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357586"/>
                <a:gridCol w="5286412"/>
              </a:tblGrid>
              <a:tr h="571505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sz="1800" dirty="0"/>
                    </a:p>
                  </a:txBody>
                  <a:tcPr/>
                </a:tc>
              </a:tr>
              <a:tr h="428628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Максимальное количество баллов – 8</a:t>
                      </a:r>
                      <a:endParaRPr lang="ru-RU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14121"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3.1. Преемственность содержания и форм организации образовательного процесса по отношению к начальной ступени общего образования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Раздел основной образовательной программы основного общего образования образовательного учреждения </a:t>
                      </a:r>
                      <a:r>
                        <a:rPr lang="ru-RU" sz="2000" b="1" i="1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«Пояснительная записка»,</a:t>
                      </a: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в котором отражена преемственность содержания и форм организации образовательного процесса по отношению к начальной ступени общего образования (в соответствии с рекомендациями </a:t>
                      </a:r>
                      <a:r>
                        <a:rPr lang="ru-RU" sz="2000" b="1" spc="-80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Примерной основной образовательной программы образовательного учреждения. Основная школа </a:t>
                      </a:r>
                      <a:r>
                        <a:rPr lang="ru-RU" sz="2000" b="1" spc="-80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(п. 1</a:t>
                      </a:r>
                      <a:r>
                        <a:rPr lang="ru-RU" sz="2000" b="1" spc="-80" dirty="0" smtClean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. 1</a:t>
                      </a:r>
                      <a:r>
                        <a:rPr lang="ru-RU" sz="2000" b="1" spc="-80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.)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357166"/>
            <a:ext cx="8329642" cy="714380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3. Психолого-педагогическое обеспечение введения ФГОС  ООО (п.25)</a:t>
            </a:r>
            <a:r>
              <a:rPr lang="ru-RU" sz="2700" i="1" dirty="0" smtClean="0">
                <a:solidFill>
                  <a:schemeClr val="accent6"/>
                </a:solidFill>
              </a:rPr>
              <a:t> </a:t>
            </a:r>
            <a:r>
              <a:rPr lang="ru-RU" sz="2400" dirty="0" smtClean="0">
                <a:solidFill>
                  <a:schemeClr val="accent6"/>
                </a:solidFill>
              </a:rPr>
              <a:t/>
            </a:r>
            <a:br>
              <a:rPr lang="ru-RU" sz="2400" dirty="0" smtClean="0">
                <a:solidFill>
                  <a:schemeClr val="accent6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40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82" y="1214421"/>
          <a:ext cx="8643998" cy="535785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357586"/>
                <a:gridCol w="5286412"/>
              </a:tblGrid>
              <a:tr h="717574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sz="1800" dirty="0"/>
                    </a:p>
                  </a:txBody>
                  <a:tcPr/>
                </a:tc>
              </a:tr>
              <a:tr h="558112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Максимальное количество баллов – 8</a:t>
                      </a:r>
                      <a:endParaRPr lang="ru-RU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82165"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3.2. Учет специфики возрастного психофизического развития обучающихся, в том числе особенности перехода из младшего школьного возраста в подростковый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Раздел основной образовательной программы основного общего образования образовательного учреждения </a:t>
                      </a:r>
                      <a:r>
                        <a:rPr lang="ru-RU" sz="2000" b="1" i="1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«Пояснительная записка»</a:t>
                      </a: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,  </a:t>
                      </a:r>
                      <a:r>
                        <a:rPr lang="ru-RU" sz="20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характеризующий специфику возрастного психофизического развития обучающихся, в том числе особенности перехода из младшего школьного возраста в подростковый (в соответствии с рекомендациями </a:t>
                      </a:r>
                      <a:r>
                        <a:rPr lang="ru-RU" sz="2000" b="1" spc="-80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Примерной основной образовательной программы образовательного учреждения. Основная школа </a:t>
                      </a:r>
                      <a:r>
                        <a:rPr lang="ru-RU" sz="2000" b="1" spc="-80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(п. 1.1.)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357166"/>
            <a:ext cx="8329642" cy="714380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3. Психолого-педагогическое обеспечение введения ФГОС  ООО (п.25)</a:t>
            </a:r>
            <a:r>
              <a:rPr lang="ru-RU" sz="2700" i="1" dirty="0" smtClean="0">
                <a:solidFill>
                  <a:schemeClr val="accent6"/>
                </a:solidFill>
              </a:rPr>
              <a:t> </a:t>
            </a:r>
            <a:r>
              <a:rPr lang="ru-RU" sz="2400" dirty="0" smtClean="0">
                <a:solidFill>
                  <a:schemeClr val="accent6"/>
                </a:solidFill>
              </a:rPr>
              <a:t/>
            </a:r>
            <a:br>
              <a:rPr lang="ru-RU" sz="2400" dirty="0" smtClean="0">
                <a:solidFill>
                  <a:schemeClr val="accent6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40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82" y="1214421"/>
          <a:ext cx="8643998" cy="5286413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357586"/>
                <a:gridCol w="5286412"/>
              </a:tblGrid>
              <a:tr h="542766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sz="1800" dirty="0"/>
                    </a:p>
                  </a:txBody>
                  <a:tcPr/>
                </a:tc>
              </a:tr>
              <a:tr h="77373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Максимальное количество баллов – 8</a:t>
                      </a:r>
                      <a:endParaRPr lang="ru-RU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69913"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3.3. Формирование и развитие психолого-педагогической компетентности обучающихся, педагогических и административных работников, родительской общественности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spc="-40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Таблица</a:t>
                      </a:r>
                      <a:r>
                        <a:rPr lang="ru-RU" sz="2000" b="1" i="1" spc="-40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i="1" spc="-40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«Организация (план) методической работы в общеобразовательном учреждении»,</a:t>
                      </a: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составленная в соответствии с рекомендациями </a:t>
                      </a:r>
                      <a:r>
                        <a:rPr lang="ru-RU" sz="2000" b="1" spc="-80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Примерной основной образовательной программы образовательного учреждения. Основная школа </a:t>
                      </a:r>
                      <a:r>
                        <a:rPr lang="ru-RU" sz="2000" b="1" spc="-80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(п. 3.2.1.), </a:t>
                      </a:r>
                      <a:r>
                        <a:rPr lang="ru-RU" sz="2000" b="1" spc="-80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в которую включены мероприятия по ф</a:t>
                      </a:r>
                      <a:r>
                        <a:rPr lang="ru-RU" sz="20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ормированию и развитию психолого-педагогической компетентности обучающихся, педагогических и административных работников, родительской общественности 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357166"/>
            <a:ext cx="8329642" cy="714380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3. Психолого-педагогическое обеспечение введения ФГОС  ООО (п.25)</a:t>
            </a:r>
            <a:r>
              <a:rPr lang="ru-RU" sz="2700" i="1" dirty="0" smtClean="0">
                <a:solidFill>
                  <a:schemeClr val="accent6"/>
                </a:solidFill>
              </a:rPr>
              <a:t> </a:t>
            </a:r>
            <a:r>
              <a:rPr lang="ru-RU" sz="2400" dirty="0" smtClean="0">
                <a:solidFill>
                  <a:schemeClr val="accent6"/>
                </a:solidFill>
              </a:rPr>
              <a:t/>
            </a:r>
            <a:br>
              <a:rPr lang="ru-RU" sz="2400" dirty="0" smtClean="0">
                <a:solidFill>
                  <a:schemeClr val="accent6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40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82" y="1214419"/>
          <a:ext cx="8643998" cy="478341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357586"/>
                <a:gridCol w="5286412"/>
              </a:tblGrid>
              <a:tr h="714383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sz="1800" dirty="0"/>
                    </a:p>
                  </a:txBody>
                  <a:tcPr/>
                </a:tc>
              </a:tr>
              <a:tr h="57150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Максимальное количество баллов – 8</a:t>
                      </a:r>
                      <a:endParaRPr lang="ru-RU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97527"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3.4. Вариативность направлений психолого-педагогического сопровождения участников образовательного </a:t>
                      </a:r>
                      <a:r>
                        <a:rPr lang="ru-RU" sz="2000" b="1" dirty="0" smtClean="0">
                          <a:latin typeface="Corbel" pitchFamily="34" charset="0"/>
                          <a:ea typeface="Times New Roman"/>
                          <a:cs typeface="Times New Roman"/>
                        </a:rPr>
                        <a:t>процесса</a:t>
                      </a:r>
                      <a:endParaRPr lang="ru-RU" sz="20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Разработанная в общеобразовательном учреждении модель психолого-педагогического сопровождения участников образовательного процесса на основной ступени общего образования, составленная в соответствии с рекомендациями </a:t>
                      </a:r>
                      <a:r>
                        <a:rPr lang="ru-RU" sz="2000" b="1" spc="-80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Примерной основной образовательной программы образовательного учреждения. Основная школа </a:t>
                      </a:r>
                      <a:r>
                        <a:rPr lang="ru-RU" sz="2000" b="1" spc="-80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(п. 3.2.2.).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357166"/>
            <a:ext cx="8329642" cy="714380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3. Психолого-педагогическое обеспечение введения ФГОС  ООО (п.25)</a:t>
            </a:r>
            <a:r>
              <a:rPr lang="ru-RU" sz="2700" i="1" dirty="0" smtClean="0">
                <a:solidFill>
                  <a:schemeClr val="accent6"/>
                </a:solidFill>
              </a:rPr>
              <a:t> </a:t>
            </a:r>
            <a:r>
              <a:rPr lang="ru-RU" sz="2400" dirty="0" smtClean="0">
                <a:solidFill>
                  <a:schemeClr val="accent6"/>
                </a:solidFill>
              </a:rPr>
              <a:t/>
            </a:r>
            <a:br>
              <a:rPr lang="ru-RU" sz="2400" dirty="0" smtClean="0">
                <a:solidFill>
                  <a:schemeClr val="accent6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40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82" y="1214421"/>
          <a:ext cx="8643998" cy="521560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357586"/>
                <a:gridCol w="5286412"/>
              </a:tblGrid>
              <a:tr h="623013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sz="1800" dirty="0"/>
                    </a:p>
                  </a:txBody>
                  <a:tcPr/>
                </a:tc>
              </a:tr>
              <a:tr h="43916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Максимальное количество баллов – 8</a:t>
                      </a:r>
                      <a:endParaRPr lang="ru-RU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76711"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3.5.Диверсификация уровней психолого-педагогического сопровождения (индивидуальный, групповой, уровень класса, уровень учреждения)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Раздел основной образовательной программы основного общего образования </a:t>
                      </a:r>
                      <a:r>
                        <a:rPr lang="ru-RU" sz="1800" b="1" i="1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«Программа коррекционной работы»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8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 в котором выделены уровни психолого-педагогического сопровождения (индивидуальный, групповой, уровень класса, уровень учреждения)</a:t>
                      </a:r>
                    </a:p>
                  </a:txBody>
                  <a:tcPr marL="68580" marR="68580" marT="0" marB="0"/>
                </a:tc>
              </a:tr>
              <a:tr h="20767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3.6. Вариативность форм психолого-педагогического сопровождения участников образовательного процесса (профилактика, диагностика, консультирование)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Раздел основной образовательной программы основного общего образования </a:t>
                      </a:r>
                      <a:r>
                        <a:rPr lang="ru-RU" sz="1800" b="1" i="1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«Программа коррекционной работы»</a:t>
                      </a:r>
                      <a:r>
                        <a:rPr lang="ru-RU" sz="1800" b="1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8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отражающий вариативность форм психолого-педагогического сопровождения участников образовательного процесса (профилактика, диагностика, консультирование)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357166"/>
            <a:ext cx="8329642" cy="714380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3. Психолого-педагогическое обеспечение введения ФГОС  ООО (п.25)</a:t>
            </a:r>
            <a:r>
              <a:rPr lang="ru-RU" sz="2700" i="1" dirty="0" smtClean="0">
                <a:solidFill>
                  <a:schemeClr val="accent6"/>
                </a:solidFill>
              </a:rPr>
              <a:t> </a:t>
            </a:r>
            <a:r>
              <a:rPr lang="ru-RU" sz="2400" dirty="0" smtClean="0">
                <a:solidFill>
                  <a:schemeClr val="accent6"/>
                </a:solidFill>
              </a:rPr>
              <a:t/>
            </a:r>
            <a:br>
              <a:rPr lang="ru-RU" sz="2400" dirty="0" smtClean="0">
                <a:solidFill>
                  <a:schemeClr val="accent6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40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82" y="1214421"/>
          <a:ext cx="8643998" cy="546836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429156"/>
                <a:gridCol w="4214842"/>
              </a:tblGrid>
              <a:tr h="623013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sz="1800" b="1" dirty="0"/>
                    </a:p>
                  </a:txBody>
                  <a:tcPr/>
                </a:tc>
              </a:tr>
              <a:tr h="43916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Максимальное количество баллов – 8</a:t>
                      </a:r>
                      <a:endParaRPr lang="ru-RU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767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3.7.Наличие инструментария для изучения образовательных потребностей и интересов обучающихся ОУ и запросов родителей по содержанию части учебного плана, формируемой участниками образовательного процесса, а также плана  внеурочной деятельности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800" b="1" spc="-40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Пакет материалов для проведения диагностики в общеобразовательном учреждении</a:t>
                      </a:r>
                      <a:r>
                        <a:rPr lang="ru-RU" sz="1800" b="1" spc="-40" dirty="0" smtClean="0">
                          <a:latin typeface="Corbel" pitchFamily="34" charset="0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800" b="1" spc="-40" dirty="0" smtClean="0">
                          <a:latin typeface="Corbel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spc="-40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Диагностические материалы (анкеты, </a:t>
                      </a:r>
                      <a:r>
                        <a:rPr lang="ru-RU" sz="1800" b="1" spc="-40" dirty="0" err="1">
                          <a:latin typeface="Corbel" pitchFamily="34" charset="0"/>
                          <a:ea typeface="Times New Roman"/>
                          <a:cs typeface="Times New Roman"/>
                        </a:rPr>
                        <a:t>опросники</a:t>
                      </a:r>
                      <a:r>
                        <a:rPr lang="ru-RU" sz="1800" b="1" spc="-40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 и пр.), рекомендации для специалистов (педагогов-психологов, социальных педагогов) для проведения стартовой диагностики.</a:t>
                      </a:r>
                      <a:endParaRPr lang="ru-RU" sz="18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767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spc="-20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3.8.Наличие результатов анкетирования </a:t>
                      </a:r>
                      <a:r>
                        <a:rPr lang="ru-RU" sz="18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изучения образовательных потребностей и интересов обучающихся ОУ и запросов родителей по содержанию части учебного плана, формируемой участниками образовательного процесса, а также плана  внеурочной деятельности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8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Информационная справка по результатам анкетирования (1 раз в год</a:t>
                      </a:r>
                      <a:r>
                        <a:rPr lang="ru-RU" sz="1800" b="1" dirty="0" smtClean="0">
                          <a:latin typeface="Corbel" pitchFamily="34" charset="0"/>
                          <a:ea typeface="Times New Roman"/>
                          <a:cs typeface="Times New Roman"/>
                        </a:rPr>
                        <a:t>).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800" b="1" dirty="0" smtClean="0">
                          <a:latin typeface="Corbel" pitchFamily="34" charset="0"/>
                          <a:ea typeface="Times New Roman"/>
                          <a:cs typeface="Times New Roman"/>
                        </a:rPr>
                        <a:t>Отражение </a:t>
                      </a:r>
                      <a:r>
                        <a:rPr lang="ru-RU" sz="18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результатов анкетирования в пояснительной записке к учебному пану, плану внеурочной деятельности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357166"/>
            <a:ext cx="8329642" cy="714380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4. Финансово-экономическое обеспечение введения ФГОС  ООО (п.23)</a:t>
            </a:r>
            <a:r>
              <a:rPr lang="ru-RU" sz="2700" i="1" dirty="0" smtClean="0">
                <a:solidFill>
                  <a:schemeClr val="accent6"/>
                </a:solidFill>
              </a:rPr>
              <a:t> </a:t>
            </a:r>
            <a:r>
              <a:rPr lang="ru-RU" sz="2400" dirty="0" smtClean="0">
                <a:solidFill>
                  <a:schemeClr val="accent6"/>
                </a:solidFill>
              </a:rPr>
              <a:t/>
            </a:r>
            <a:br>
              <a:rPr lang="ru-RU" sz="2400" dirty="0" smtClean="0">
                <a:solidFill>
                  <a:schemeClr val="accent6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40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82" y="1214420"/>
          <a:ext cx="8643998" cy="535785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000528"/>
                <a:gridCol w="4643470"/>
              </a:tblGrid>
              <a:tr h="966553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sz="1800" b="1" dirty="0"/>
                    </a:p>
                  </a:txBody>
                  <a:tcPr/>
                </a:tc>
              </a:tr>
              <a:tr h="663163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Максимальное количество баллов – 3</a:t>
                      </a:r>
                      <a:endParaRPr lang="ru-RU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28135"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+mn-lt"/>
                          <a:ea typeface="Times New Roman"/>
                          <a:cs typeface="Times New Roman"/>
                        </a:rPr>
                        <a:t>4.2. Отражение в расходных обязательствах на основе муниципального задания (</a:t>
                      </a:r>
                      <a:r>
                        <a:rPr lang="ru-RU" sz="2000" b="1" spc="-20" dirty="0">
                          <a:latin typeface="+mn-lt"/>
                          <a:ea typeface="Times New Roman"/>
                          <a:cs typeface="Times New Roman"/>
                        </a:rPr>
                        <a:t>сметы бюджетных ассигнований) </a:t>
                      </a:r>
                      <a:r>
                        <a:rPr lang="ru-RU" sz="2000" b="1" dirty="0">
                          <a:latin typeface="+mn-lt"/>
                          <a:ea typeface="Times New Roman"/>
                          <a:cs typeface="Times New Roman"/>
                        </a:rPr>
                        <a:t>структуры и объема расходов, необходимых для реализации обязательной части основной образовательной программы основного общего образования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2000" b="1" spc="-20" dirty="0" smtClean="0">
                          <a:latin typeface="+mn-lt"/>
                          <a:ea typeface="Times New Roman"/>
                          <a:cs typeface="Times New Roman"/>
                        </a:rPr>
                        <a:t>Муниципальное </a:t>
                      </a:r>
                      <a:r>
                        <a:rPr lang="ru-RU" sz="2000" b="1" spc="-20" dirty="0">
                          <a:latin typeface="+mn-lt"/>
                          <a:ea typeface="Times New Roman"/>
                          <a:cs typeface="Times New Roman"/>
                        </a:rPr>
                        <a:t>задание учредителя (для автономных и бюджетных ОУ</a:t>
                      </a:r>
                      <a:r>
                        <a:rPr lang="ru-RU" sz="2000" b="1" spc="-20" dirty="0" smtClean="0">
                          <a:latin typeface="+mn-lt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2000" b="1" spc="-2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spc="-20" dirty="0">
                          <a:latin typeface="+mn-lt"/>
                          <a:ea typeface="Times New Roman"/>
                          <a:cs typeface="Times New Roman"/>
                        </a:rPr>
                        <a:t>или </a:t>
                      </a:r>
                      <a:r>
                        <a:rPr lang="ru-RU" sz="2000" b="1" spc="-20" dirty="0" smtClean="0">
                          <a:latin typeface="+mn-lt"/>
                          <a:ea typeface="Times New Roman"/>
                          <a:cs typeface="Times New Roman"/>
                        </a:rPr>
                        <a:t>Смета </a:t>
                      </a:r>
                      <a:r>
                        <a:rPr lang="ru-RU" sz="2000" b="1" spc="-20" dirty="0">
                          <a:latin typeface="+mn-lt"/>
                          <a:ea typeface="Times New Roman"/>
                          <a:cs typeface="Times New Roman"/>
                        </a:rPr>
                        <a:t>бюджетных ассигнований (для казенных ОУ) по оказанию муниципальных образовательных услуг в соответствии с требованиями ФГОС ООО</a:t>
                      </a:r>
                      <a:endParaRPr lang="ru-RU" sz="20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011222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>1. Нормативно-правовое обеспечение введения ФГОС  ООО</a:t>
            </a:r>
            <a:r>
              <a:rPr lang="ru-RU" sz="2800" i="1" dirty="0" smtClean="0">
                <a:solidFill>
                  <a:schemeClr val="accent6"/>
                </a:solidFill>
              </a:rPr>
              <a:t> (Максимальное количество баллов – 11)</a:t>
            </a:r>
            <a:r>
              <a:rPr lang="ru-RU" sz="2800" dirty="0" smtClean="0">
                <a:solidFill>
                  <a:schemeClr val="accent6"/>
                </a:solidFill>
              </a:rPr>
              <a:t/>
            </a:r>
            <a:br>
              <a:rPr lang="ru-RU" sz="2800" dirty="0" smtClean="0">
                <a:solidFill>
                  <a:schemeClr val="accent6"/>
                </a:solidFill>
              </a:rPr>
            </a:br>
            <a:endParaRPr lang="ru-RU" sz="27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357298"/>
          <a:ext cx="8229600" cy="517415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043362"/>
                <a:gridCol w="4186238"/>
              </a:tblGrid>
              <a:tr h="609461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dirty="0"/>
                    </a:p>
                  </a:txBody>
                  <a:tcPr/>
                </a:tc>
              </a:tr>
              <a:tr h="818973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1.1.Сформированность пакета нормативных актов, 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регламентирующих введение ФГОС ООО в ОУ</a:t>
                      </a:r>
                      <a:endParaRPr lang="ru-RU" sz="1800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15103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1.1.1.Наличие Приказа Министерства образования и науки Российской Федерации от 17.12.2010 г. № 1897 «Об утверждении федерального государственного образовательного стандарта основного общего образования» (зарегистрирован Минюстом России 01.02.2011, рег.№19644)</a:t>
                      </a:r>
                      <a:endParaRPr lang="ru-RU" sz="2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Приказ Министерства образования и науки Российской Федерации от 17.12.2010 г. № 1897 «Об утверждении федерального государственного образовательного стандарта основного общего образования» (зарегистрирован Минюстом России 01.02.2011, рег.№19644)</a:t>
                      </a:r>
                      <a:endParaRPr lang="ru-RU" sz="2000" b="1" dirty="0">
                        <a:solidFill>
                          <a:schemeClr val="accent6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357166"/>
            <a:ext cx="8329642" cy="714380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4. Финансово-экономическое обеспечение введения ФГОС  ООО (п.23)</a:t>
            </a:r>
            <a:r>
              <a:rPr lang="ru-RU" sz="2700" i="1" dirty="0" smtClean="0">
                <a:solidFill>
                  <a:schemeClr val="accent6"/>
                </a:solidFill>
              </a:rPr>
              <a:t> </a:t>
            </a:r>
            <a:r>
              <a:rPr lang="ru-RU" sz="2400" dirty="0" smtClean="0">
                <a:solidFill>
                  <a:schemeClr val="accent6"/>
                </a:solidFill>
              </a:rPr>
              <a:t/>
            </a:r>
            <a:br>
              <a:rPr lang="ru-RU" sz="2400" dirty="0" smtClean="0">
                <a:solidFill>
                  <a:schemeClr val="accent6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40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82" y="1214421"/>
          <a:ext cx="8643998" cy="542928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143272"/>
                <a:gridCol w="5500726"/>
              </a:tblGrid>
              <a:tr h="689935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sz="1800" dirty="0"/>
                    </a:p>
                  </a:txBody>
                  <a:tcPr/>
                </a:tc>
              </a:tr>
              <a:tr h="48634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Максимальное количество баллов – 3</a:t>
                      </a:r>
                      <a:endParaRPr lang="ru-RU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53014"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4.3.Наличие в локальном (-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ых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актах общеобразовательного учреждения о стимулирующих выплатах  критериев и показателей результативности и качества, разработанных  в соответствии с требованиями ФГОС ООО к результатам освоения основной образовательной программы основного общего образования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Положение о стимулирующих выплатах  общеобразовательного учреждения, включающее критерии и показатели результативности и качества в соответствии с требованиями ФГОС ООО к результатам освоения основной образовательной программы основного общего образования.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Например: </a:t>
                      </a:r>
                      <a:r>
                        <a:rPr lang="ru-RU" sz="1800" b="1" i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динамика учебных достижений обучающихся, активность их участия во внеурочной деятельности, использование учителем современных педагогических технологий, участие в методической работе, распространение передового педагогического опыта, повышение профессионального мастерства и</a:t>
                      </a:r>
                      <a:r>
                        <a:rPr lang="ru-RU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i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др.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357166"/>
            <a:ext cx="8329642" cy="714380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5. Материально-техническое обеспечение введения ФГОС  ООО (п.24)</a:t>
            </a:r>
            <a:r>
              <a:rPr lang="ru-RU" sz="2700" i="1" dirty="0" smtClean="0">
                <a:solidFill>
                  <a:schemeClr val="accent6"/>
                </a:solidFill>
              </a:rPr>
              <a:t> </a:t>
            </a:r>
            <a:r>
              <a:rPr lang="ru-RU" sz="2400" dirty="0" smtClean="0">
                <a:solidFill>
                  <a:schemeClr val="accent6"/>
                </a:solidFill>
              </a:rPr>
              <a:t/>
            </a:r>
            <a:br>
              <a:rPr lang="ru-RU" sz="2400" dirty="0" smtClean="0">
                <a:solidFill>
                  <a:schemeClr val="accent6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40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82" y="1214421"/>
          <a:ext cx="8643998" cy="521497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786082"/>
                <a:gridCol w="5857916"/>
              </a:tblGrid>
              <a:tr h="746206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sz="1800" dirty="0"/>
                    </a:p>
                  </a:txBody>
                  <a:tcPr/>
                </a:tc>
              </a:tr>
              <a:tr h="52600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Максимальное количество баллов – 3</a:t>
                      </a:r>
                      <a:endParaRPr lang="ru-RU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42763">
                <a:tc>
                  <a:txBody>
                    <a:bodyPr/>
                    <a:lstStyle/>
                    <a:p>
                      <a:pPr marL="0" marR="0" indent="4572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5.1. Соответствие ОУ требованиям ФГОС ООО к материально-техническим условиям реализации основной образовательной программы основного общего образования: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endParaRPr lang="ru-RU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Лицензия на право осуществления общеобразовательным учреждением  образовательной деятельности, выданной в установленном порядке;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Акт приемки готовности ОУ к текущему (новому) учебному году;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Акты очередных и внеочередных проверок надзорных органов о соответствии ОУ требованиям действующих санитарных и противопожарных норм; 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План (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ы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мероприятий по устранению нарушений, выявленных в ходе проверок надзорных органов о соответствии ОУ требованиям действующих санитарных и противопожарных норм (при наличии нарушений)</a:t>
                      </a:r>
                      <a:endParaRPr lang="ru-RU" sz="16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357166"/>
            <a:ext cx="8329642" cy="714380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5. Материально-техническое обеспечение введения ФГОС  ООО (п.24)</a:t>
            </a:r>
            <a:r>
              <a:rPr lang="ru-RU" sz="2700" i="1" dirty="0" smtClean="0">
                <a:solidFill>
                  <a:schemeClr val="accent6"/>
                </a:solidFill>
              </a:rPr>
              <a:t> </a:t>
            </a:r>
            <a:r>
              <a:rPr lang="ru-RU" sz="2400" dirty="0" smtClean="0">
                <a:solidFill>
                  <a:schemeClr val="accent6"/>
                </a:solidFill>
              </a:rPr>
              <a:t/>
            </a:r>
            <a:br>
              <a:rPr lang="ru-RU" sz="2400" dirty="0" smtClean="0">
                <a:solidFill>
                  <a:schemeClr val="accent6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40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82" y="1042560"/>
          <a:ext cx="8929718" cy="5559748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132762"/>
                <a:gridCol w="4796956"/>
              </a:tblGrid>
              <a:tr h="584759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sz="1800" dirty="0"/>
                    </a:p>
                  </a:txBody>
                  <a:tcPr/>
                </a:tc>
              </a:tr>
              <a:tr h="271099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Максимальное количество баллов – 3</a:t>
                      </a:r>
                      <a:endParaRPr lang="ru-RU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8795"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5.2. Оценка материально-технических условий реализации основной образовательной программы основного общего образования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spc="-2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Таблица </a:t>
                      </a:r>
                      <a:r>
                        <a:rPr lang="ru-RU" sz="1800" b="1" spc="-20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800" b="1" i="1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Оценка материально-технических условий реализации основной образовательной программы основного общего образования общеобразовательного учреждения</a:t>
                      </a:r>
                      <a:r>
                        <a:rPr lang="ru-RU" sz="1800" b="1" i="1" spc="-20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»</a:t>
                      </a:r>
                      <a:r>
                        <a:rPr lang="ru-RU" sz="1800" b="1" i="1" spc="-2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ru-RU" sz="1800" b="1" spc="-2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 составленная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 в соответствии с рекомендациями </a:t>
                      </a:r>
                      <a:r>
                        <a:rPr lang="ru-RU" sz="1800" b="1" spc="-8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Примерной основной образовательной программы образовательного учреждения. Основная школа </a:t>
                      </a:r>
                      <a:r>
                        <a:rPr lang="ru-RU" sz="1800" b="1" spc="-80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(п. 3.2.4.).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06109"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5.3. Разработанность сетевого графика (дорожной карты) по формированию необходимой системы условий реализации в общеобразовательном учреждении основной образовательной программы основного общего образования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Сетевой график (дорожная карта) по формированию необходимой системы условий реализации в общеобразовательном учреждении основной образовательной программы основного общего образования, разработанный в соответствии с рекомендациями </a:t>
                      </a:r>
                      <a:r>
                        <a:rPr lang="ru-RU" sz="1800" b="1" spc="-80" dirty="0">
                          <a:solidFill>
                            <a:schemeClr val="tx1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Примерной основной образовательной программы образовательного учреждения. Основная школа </a:t>
                      </a:r>
                      <a:r>
                        <a:rPr lang="ru-RU" sz="1800" b="1" spc="-80" dirty="0">
                          <a:solidFill>
                            <a:srgbClr val="C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(п. 3.2.6.).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357166"/>
            <a:ext cx="8329642" cy="714380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6. Информационно-методическое обеспечение введения ФГОС  ООО (п.29)</a:t>
            </a:r>
            <a:r>
              <a:rPr lang="ru-RU" sz="2700" i="1" dirty="0" smtClean="0">
                <a:solidFill>
                  <a:schemeClr val="accent6"/>
                </a:solidFill>
              </a:rPr>
              <a:t> </a:t>
            </a:r>
            <a:r>
              <a:rPr lang="ru-RU" sz="2400" dirty="0" smtClean="0">
                <a:solidFill>
                  <a:schemeClr val="accent6"/>
                </a:solidFill>
              </a:rPr>
              <a:t/>
            </a:r>
            <a:br>
              <a:rPr lang="ru-RU" sz="2400" dirty="0" smtClean="0">
                <a:solidFill>
                  <a:schemeClr val="accent6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40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82" y="1142984"/>
          <a:ext cx="8929718" cy="5323237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643338"/>
                <a:gridCol w="5286380"/>
              </a:tblGrid>
              <a:tr h="53650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sz="1800" dirty="0"/>
                    </a:p>
                  </a:txBody>
                  <a:tcPr/>
                </a:tc>
              </a:tr>
              <a:tr h="23749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Максимальное количество баллов – 9</a:t>
                      </a:r>
                      <a:endParaRPr lang="ru-RU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12417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6.1 Обеспеченность реализации основной образовательной программы основного общего образования образовательного учреждения информационно-образовательной средой в соответствии с требованиями ФГОС ООО (п. 26)</a:t>
                      </a:r>
                      <a:endParaRPr lang="ru-RU" sz="20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Таблица</a:t>
                      </a:r>
                      <a:r>
                        <a:rPr lang="ru-RU" sz="2000" b="1" i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«Создание в общеобразовательном учреждении информационно-образовательной среды в соответствии с требованиями ФГОС ООО»,</a:t>
                      </a: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составленная в соответствии с рекомендациями Примерной основной образовательной программы образовательного учреждения. Основная школа (</a:t>
                      </a:r>
                      <a:r>
                        <a:rPr lang="ru-RU" sz="20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п. 3.2.5.).</a:t>
                      </a: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20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357166"/>
            <a:ext cx="8329642" cy="714380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6. Информационно-методическое обеспечение введения ФГОС  ООО (п.29)</a:t>
            </a:r>
            <a:r>
              <a:rPr lang="ru-RU" sz="2700" i="1" dirty="0" smtClean="0">
                <a:solidFill>
                  <a:schemeClr val="accent6"/>
                </a:solidFill>
              </a:rPr>
              <a:t> </a:t>
            </a:r>
            <a:r>
              <a:rPr lang="ru-RU" sz="2400" dirty="0" smtClean="0">
                <a:solidFill>
                  <a:schemeClr val="accent6"/>
                </a:solidFill>
              </a:rPr>
              <a:t/>
            </a:r>
            <a:br>
              <a:rPr lang="ru-RU" sz="2400" dirty="0" smtClean="0">
                <a:solidFill>
                  <a:schemeClr val="accent6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40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82" y="1142984"/>
          <a:ext cx="8501122" cy="5426817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214842"/>
                <a:gridCol w="4286280"/>
              </a:tblGrid>
              <a:tr h="536500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sz="1800" dirty="0"/>
                    </a:p>
                  </a:txBody>
                  <a:tcPr/>
                </a:tc>
              </a:tr>
              <a:tr h="23749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Максимальное количество баллов – 9</a:t>
                      </a:r>
                      <a:endParaRPr lang="ru-RU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12417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6.2. Учебно-методическое обеспечение реализации основной образовательной программы основного общего образования образовательного учреждения соответствии с требованиями ФГОС ООО (п. 26), которое включает характеристики оснащения: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информационно-библиотечного центра, 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-читального зала, 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-учебных кабинетов и лабораторий, 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-административных помещений</a:t>
                      </a:r>
                      <a:endParaRPr lang="ru-RU" sz="18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Справка о соответствии учебно-методического обеспечения реализации основной образовательной программы основного общего образования общеобразовательного учреждения требованиям ФГОС ООО, подписанная руководителем ОУ</a:t>
                      </a:r>
                      <a:endParaRPr lang="ru-RU" sz="18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357166"/>
            <a:ext cx="8329642" cy="714380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6. Информационно-методическое обеспечение введения ФГОС  ООО (п.29)</a:t>
            </a:r>
            <a:r>
              <a:rPr lang="ru-RU" sz="2700" i="1" dirty="0" smtClean="0">
                <a:solidFill>
                  <a:schemeClr val="accent6"/>
                </a:solidFill>
              </a:rPr>
              <a:t> </a:t>
            </a:r>
            <a:r>
              <a:rPr lang="ru-RU" sz="2400" dirty="0" smtClean="0">
                <a:solidFill>
                  <a:schemeClr val="accent6"/>
                </a:solidFill>
              </a:rPr>
              <a:t/>
            </a:r>
            <a:br>
              <a:rPr lang="ru-RU" sz="2400" dirty="0" smtClean="0">
                <a:solidFill>
                  <a:schemeClr val="accent6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40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85720" y="1071547"/>
          <a:ext cx="8572560" cy="473398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071966"/>
                <a:gridCol w="4500594"/>
              </a:tblGrid>
              <a:tr h="817476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sz="1800" dirty="0"/>
                    </a:p>
                  </a:txBody>
                  <a:tcPr/>
                </a:tc>
              </a:tr>
              <a:tr h="350346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Максимальное количество баллов – 9</a:t>
                      </a:r>
                      <a:endParaRPr lang="ru-RU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61267">
                <a:tc>
                  <a:txBody>
                    <a:bodyPr/>
                    <a:lstStyle/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+mn-lt"/>
                          <a:ea typeface="Times New Roman"/>
                          <a:cs typeface="Times New Roman"/>
                        </a:rPr>
                        <a:t>6.3. Информационное обеспечение реализации основной образовательной программы основного общего образования общеобразовательного учреждения соответствии с требованиями ФГОС ООО (п. 26) которое включает характеристики оснащения: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+mn-lt"/>
                          <a:ea typeface="Times New Roman"/>
                          <a:cs typeface="Times New Roman"/>
                        </a:rPr>
                        <a:t>-школьного сервера, 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+mn-lt"/>
                          <a:ea typeface="Times New Roman"/>
                          <a:cs typeface="Times New Roman"/>
                        </a:rPr>
                        <a:t>-школьного сайта, 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+mn-lt"/>
                          <a:ea typeface="Times New Roman"/>
                          <a:cs typeface="Times New Roman"/>
                        </a:rPr>
                        <a:t>-внутренней (локальной) сети, </a:t>
                      </a:r>
                    </a:p>
                    <a:p>
                      <a:pPr indent="457200"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+mn-lt"/>
                          <a:ea typeface="Times New Roman"/>
                          <a:cs typeface="Times New Roman"/>
                        </a:rPr>
                        <a:t>-внешней (в том числе глобальной) сети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spc="-20" dirty="0">
                          <a:latin typeface="+mn-lt"/>
                          <a:ea typeface="Times New Roman"/>
                          <a:cs typeface="Times New Roman"/>
                        </a:rPr>
                        <a:t>Справка о соответствии </a:t>
                      </a:r>
                      <a:r>
                        <a:rPr lang="ru-RU" sz="1800" b="1" dirty="0">
                          <a:latin typeface="+mn-lt"/>
                          <a:ea typeface="Times New Roman"/>
                          <a:cs typeface="Times New Roman"/>
                        </a:rPr>
                        <a:t>информационного обеспечения реализации основной образовательной программы основного общего образования общеобразовательного учреждения требованиям ФГОС ООО, подписанная руководителем ОУ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357166"/>
            <a:ext cx="8329642" cy="714380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6. Информационно-методическое обеспечение введения ФГОС  ООО (п.29)</a:t>
            </a:r>
            <a:r>
              <a:rPr lang="ru-RU" sz="2700" i="1" dirty="0" smtClean="0">
                <a:solidFill>
                  <a:schemeClr val="accent6"/>
                </a:solidFill>
              </a:rPr>
              <a:t> </a:t>
            </a:r>
            <a:r>
              <a:rPr lang="ru-RU" sz="2400" dirty="0" smtClean="0">
                <a:solidFill>
                  <a:schemeClr val="accent6"/>
                </a:solidFill>
              </a:rPr>
              <a:t/>
            </a:r>
            <a:br>
              <a:rPr lang="ru-RU" sz="2400" dirty="0" smtClean="0">
                <a:solidFill>
                  <a:schemeClr val="accent6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40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57158" y="1142984"/>
          <a:ext cx="8215402" cy="4678837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902316"/>
                <a:gridCol w="4313086"/>
              </a:tblGrid>
              <a:tr h="785818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sz="1800" dirty="0"/>
                    </a:p>
                  </a:txBody>
                  <a:tcPr/>
                </a:tc>
              </a:tr>
              <a:tr h="535935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Максимальное количество баллов – 9</a:t>
                      </a:r>
                      <a:endParaRPr lang="ru-RU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570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spc="-70" dirty="0">
                          <a:latin typeface="+mn-lt"/>
                          <a:ea typeface="Times New Roman"/>
                          <a:cs typeface="Times New Roman"/>
                        </a:rPr>
                        <a:t>6.4. Использование информационных ресурсов общеобразовательного учреждения (сайт или Интернет-страничка) для обеспечения широкого, постоянного и устойчивого доступа участников образовательного процесса к информации, связанной с реализацией ООП</a:t>
                      </a:r>
                      <a:endParaRPr lang="ru-RU" sz="20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spc="-40" dirty="0">
                          <a:latin typeface="+mn-lt"/>
                          <a:ea typeface="Times New Roman"/>
                          <a:cs typeface="Times New Roman"/>
                        </a:rPr>
                        <a:t>Перечень видов используемых информационных ресурсов ОУ с указанием электронных адресов; адрес страницы школьного сайта, на которой размещены документы и материалы, связанные с внедрением ФГОС ООО</a:t>
                      </a:r>
                      <a:endParaRPr lang="ru-RU" sz="20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357166"/>
            <a:ext cx="8329642" cy="714380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6. Информационно-методическое обеспечение введения ФГОС  ООО (п.29)</a:t>
            </a:r>
            <a:r>
              <a:rPr lang="ru-RU" sz="2700" i="1" dirty="0" smtClean="0">
                <a:solidFill>
                  <a:schemeClr val="accent6"/>
                </a:solidFill>
              </a:rPr>
              <a:t> </a:t>
            </a:r>
            <a:r>
              <a:rPr lang="ru-RU" sz="2400" dirty="0" smtClean="0">
                <a:solidFill>
                  <a:schemeClr val="accent6"/>
                </a:solidFill>
              </a:rPr>
              <a:t/>
            </a:r>
            <a:br>
              <a:rPr lang="ru-RU" sz="2400" dirty="0" smtClean="0">
                <a:solidFill>
                  <a:schemeClr val="accent6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40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85720" y="1077726"/>
          <a:ext cx="8572559" cy="578027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626556"/>
                <a:gridCol w="4946003"/>
              </a:tblGrid>
              <a:tr h="620725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sz="1800" dirty="0"/>
                    </a:p>
                  </a:txBody>
                  <a:tcPr/>
                </a:tc>
              </a:tr>
              <a:tr h="26930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Максимальное количество баллов – 9</a:t>
                      </a:r>
                      <a:endParaRPr lang="ru-RU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465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6.5. Обеспеченность общеобразовательного учреждения учебниками для пятого класса в соответствии с ФГОС ООО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spc="-50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Информация об обеспеченности учебниками для пятого класса с указанием % обеспеченности по каждому предмету учебного плана</a:t>
                      </a:r>
                      <a:endParaRPr lang="ru-RU" sz="18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8510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6.6.Наличие документов, подтверждающих информирование участников образовательного процесса и общественности по ключевым позициям введения ФГОС ООО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План работы с родительской общественностью, протоколы родительских собраний, педагогических советов, совещаний, конференций, заседаний органа государственно-общественного управления, на которых происходило информирование родительской общественности</a:t>
                      </a:r>
                    </a:p>
                  </a:txBody>
                  <a:tcPr marL="68580" marR="68580" marT="0" marB="0"/>
                </a:tc>
              </a:tr>
              <a:tr h="15933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6.7. Наличие в Публичном отчете (докладе) общеобразовательного учреждения раздела, содержащего информацию о ходе введения ФГОС ООО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spc="-20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Публичный отчет  (доклад) общеобразовательного учреждения. Протокол органа государственно-общественного управления об обсуждении Публичного отчета (доклада)</a:t>
                      </a:r>
                      <a:endParaRPr lang="ru-RU" sz="18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357166"/>
            <a:ext cx="8329642" cy="714380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6. Информационно-методическое обеспечение введения ФГОС  ООО (п.29)</a:t>
            </a:r>
            <a:r>
              <a:rPr lang="ru-RU" sz="2700" i="1" dirty="0" smtClean="0">
                <a:solidFill>
                  <a:schemeClr val="accent6"/>
                </a:solidFill>
              </a:rPr>
              <a:t> </a:t>
            </a:r>
            <a:r>
              <a:rPr lang="ru-RU" sz="2400" dirty="0" smtClean="0">
                <a:solidFill>
                  <a:schemeClr val="accent6"/>
                </a:solidFill>
              </a:rPr>
              <a:t/>
            </a:r>
            <a:br>
              <a:rPr lang="ru-RU" sz="2400" dirty="0" smtClean="0">
                <a:solidFill>
                  <a:schemeClr val="accent6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40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85720" y="1077726"/>
          <a:ext cx="8572559" cy="528023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626556"/>
                <a:gridCol w="4946003"/>
              </a:tblGrid>
              <a:tr h="740516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sz="1800" dirty="0"/>
                    </a:p>
                  </a:txBody>
                  <a:tcPr/>
                </a:tc>
              </a:tr>
              <a:tr h="327260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i="1" kern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Максимальное количество баллов – 9</a:t>
                      </a:r>
                      <a:endParaRPr lang="ru-RU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6355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6.8. Обеспечение контролируемого доступа участников образовательного процесса к информационным образовательным ресурсам в сети Интернет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Информация о системе ограничения доступа к информации, несовместимой с задачами духовно-нравственного развития и воспитания обучающихся</a:t>
                      </a:r>
                    </a:p>
                  </a:txBody>
                  <a:tcPr marL="68580" marR="68580" marT="0" marB="0"/>
                </a:tc>
              </a:tr>
              <a:tr h="224889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6.9.Наличие результатов изучения мнения родителей (законных представителей обучающихся) по вопросам введения новых стандартов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8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Протоколы родительских </a:t>
                      </a:r>
                      <a:r>
                        <a:rPr lang="ru-RU" sz="1800" b="1" dirty="0" smtClean="0">
                          <a:latin typeface="Corbel" pitchFamily="34" charset="0"/>
                          <a:ea typeface="Times New Roman"/>
                          <a:cs typeface="Times New Roman"/>
                        </a:rPr>
                        <a:t>собраний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800" b="1" dirty="0" smtClean="0">
                          <a:latin typeface="Corbel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1800" b="1" dirty="0" smtClean="0">
                          <a:latin typeface="Corbel" pitchFamily="34" charset="0"/>
                          <a:ea typeface="Times New Roman"/>
                          <a:cs typeface="Times New Roman"/>
                        </a:rPr>
                        <a:t>нформация </a:t>
                      </a:r>
                      <a:r>
                        <a:rPr lang="ru-RU" sz="1800" b="1" dirty="0">
                          <a:latin typeface="Corbel" pitchFamily="34" charset="0"/>
                          <a:ea typeface="Times New Roman"/>
                          <a:cs typeface="Times New Roman"/>
                        </a:rPr>
                        <a:t>по результатам анкетирования с указанием доли родителей, охваченных анкетированием и долей родителей, настроенных позитивно, негативно и нейтрально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Таблица 3. Информация о выявленных проблемах готовности общеобразовательных учреждений к введению ФГОС  основного общего образования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714489"/>
          <a:ext cx="8229600" cy="50243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0024"/>
                <a:gridCol w="3286148"/>
                <a:gridCol w="1500198"/>
                <a:gridCol w="1785950"/>
                <a:gridCol w="1257280"/>
              </a:tblGrid>
              <a:tr h="6939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№ п./п.</a:t>
                      </a:r>
                      <a:endParaRPr lang="ru-RU" sz="18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Критерий</a:t>
                      </a:r>
                      <a:endParaRPr lang="ru-RU" sz="18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Выявленные проблемы</a:t>
                      </a:r>
                      <a:endParaRPr lang="ru-RU" sz="18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Причины возникновения проблем</a:t>
                      </a:r>
                      <a:endParaRPr lang="ru-RU" sz="1800" b="1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Варианты решения проблем</a:t>
                      </a:r>
                      <a:endParaRPr lang="ru-RU" sz="18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39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1.</a:t>
                      </a:r>
                      <a:endParaRPr lang="ru-RU" sz="1800" b="1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Нормативно-правовое обеспечение реализации ФГОС общего образования</a:t>
                      </a:r>
                      <a:endParaRPr lang="ru-RU" sz="16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39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2.</a:t>
                      </a:r>
                      <a:endParaRPr lang="ru-RU" sz="1800" b="1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Кадровое обеспечение введения ФГОС ООО</a:t>
                      </a:r>
                      <a:endParaRPr lang="ru-RU" sz="16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39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3.</a:t>
                      </a:r>
                      <a:endParaRPr lang="ru-RU" sz="1800" b="1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Психолого-педагогическое обеспечение введения ФГОС ООО</a:t>
                      </a:r>
                      <a:endParaRPr lang="ru-RU" sz="16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39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4.</a:t>
                      </a:r>
                      <a:endParaRPr lang="ru-RU" sz="1800" b="1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Финансовое обеспечение введения ФГОС ООО</a:t>
                      </a:r>
                      <a:endParaRPr lang="ru-RU" sz="16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39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5.</a:t>
                      </a:r>
                      <a:endParaRPr lang="ru-RU" sz="1800" b="1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Материально-техническое обеспечение введения ФГОС ООО</a:t>
                      </a:r>
                      <a:endParaRPr lang="ru-RU" sz="16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39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6.</a:t>
                      </a:r>
                      <a:endParaRPr lang="ru-RU" sz="1800" b="1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Информационно-методическое обеспечение введения ФГОС ООО</a:t>
                      </a:r>
                      <a:endParaRPr lang="ru-RU" sz="16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Corbel" pitchFamily="34" charset="0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6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011222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>1. Нормативно-правовое обеспечение введения ФГОС  ООО</a:t>
            </a:r>
            <a:r>
              <a:rPr lang="ru-RU" sz="2800" i="1" dirty="0" smtClean="0">
                <a:solidFill>
                  <a:schemeClr val="accent6"/>
                </a:solidFill>
              </a:rPr>
              <a:t> (Максимальное количество баллов – 11)</a:t>
            </a:r>
            <a:r>
              <a:rPr lang="ru-RU" sz="2800" dirty="0" smtClean="0">
                <a:solidFill>
                  <a:schemeClr val="accent6"/>
                </a:solidFill>
              </a:rPr>
              <a:t/>
            </a:r>
            <a:br>
              <a:rPr lang="ru-RU" sz="2800" dirty="0" smtClean="0">
                <a:solidFill>
                  <a:schemeClr val="accent6"/>
                </a:solidFill>
              </a:rPr>
            </a:br>
            <a:endParaRPr lang="ru-RU" sz="27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28596" y="1214422"/>
          <a:ext cx="8229600" cy="542726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071966"/>
                <a:gridCol w="4157634"/>
              </a:tblGrid>
              <a:tr h="616691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dirty="0"/>
                    </a:p>
                  </a:txBody>
                  <a:tcPr/>
                </a:tc>
              </a:tr>
              <a:tr h="670205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1.1.Сформированность пакета нормативных актов, 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регламентирующих введение ФГОС ООО в ОУ</a:t>
                      </a:r>
                      <a:endParaRPr lang="ru-RU" sz="1800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16977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1.1.2.Наличие Федерального государственного образовательного стандарта основного общего образования [текст] /Министерство образования и науки Российской Федерации. – М: Просвещение, 2011.</a:t>
                      </a:r>
                      <a:endParaRPr lang="ru-RU" sz="2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Федеральный государственный образовательный стандарт начального общего образования [текст]</a:t>
                      </a:r>
                      <a:endParaRPr lang="ru-RU" sz="2000" b="1" dirty="0">
                        <a:solidFill>
                          <a:schemeClr val="accent6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011222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>1. Нормативно-правовое обеспечение введения ФГОС  ООО</a:t>
            </a:r>
            <a:r>
              <a:rPr lang="ru-RU" sz="2800" i="1" dirty="0" smtClean="0">
                <a:solidFill>
                  <a:schemeClr val="accent6"/>
                </a:solidFill>
              </a:rPr>
              <a:t> (Максимальное количество баллов – 11)</a:t>
            </a:r>
            <a:r>
              <a:rPr lang="ru-RU" sz="2800" dirty="0" smtClean="0">
                <a:solidFill>
                  <a:schemeClr val="accent6"/>
                </a:solidFill>
              </a:rPr>
              <a:t/>
            </a:r>
            <a:br>
              <a:rPr lang="ru-RU" sz="2800" dirty="0" smtClean="0">
                <a:solidFill>
                  <a:schemeClr val="accent6"/>
                </a:solidFill>
              </a:rPr>
            </a:br>
            <a:endParaRPr lang="ru-RU" sz="27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00034" y="1071547"/>
          <a:ext cx="8229600" cy="458763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4071966"/>
                <a:gridCol w="4157634"/>
              </a:tblGrid>
              <a:tr h="511817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dirty="0"/>
                    </a:p>
                  </a:txBody>
                  <a:tcPr/>
                </a:tc>
              </a:tr>
              <a:tr h="538426"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1.1.Сформированность пакета нормативных актов, 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регламентирующих введение ФГОС ООО в ОУ</a:t>
                      </a:r>
                      <a:endParaRPr lang="ru-RU" sz="1800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307474"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1.1.3. Наличие Примерной основной образовательной программы образовательного учреждения. Основная школа / [сост.Е.С. Савинов]. – М.: Просвещение, 2011.</a:t>
                      </a:r>
                      <a:endParaRPr lang="ru-RU" sz="2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Примерная основная образовательная программа основного образования [текст]</a:t>
                      </a:r>
                      <a:endParaRPr lang="ru-RU" sz="2000" b="1" dirty="0">
                        <a:solidFill>
                          <a:schemeClr val="accent6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011222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>1. Нормативно-правовое обеспечение введения ФГОС  ООО</a:t>
            </a:r>
            <a:r>
              <a:rPr lang="ru-RU" sz="2800" i="1" dirty="0" smtClean="0">
                <a:solidFill>
                  <a:schemeClr val="accent6"/>
                </a:solidFill>
              </a:rPr>
              <a:t> (Максимальное количество баллов – 11)</a:t>
            </a:r>
            <a:r>
              <a:rPr lang="ru-RU" sz="2800" dirty="0" smtClean="0">
                <a:solidFill>
                  <a:schemeClr val="accent6"/>
                </a:solidFill>
              </a:rPr>
              <a:t/>
            </a:r>
            <a:br>
              <a:rPr lang="ru-RU" sz="2800" dirty="0" smtClean="0">
                <a:solidFill>
                  <a:schemeClr val="accent6"/>
                </a:solidFill>
              </a:rPr>
            </a:br>
            <a:endParaRPr lang="ru-RU" sz="27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28596" y="1816890"/>
          <a:ext cx="8301037" cy="425409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630171"/>
                <a:gridCol w="5670866"/>
              </a:tblGrid>
              <a:tr h="325287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dirty="0"/>
                    </a:p>
                  </a:txBody>
                  <a:tcPr/>
                </a:tc>
              </a:tr>
              <a:tr h="674846">
                <a:tc gridSpan="2"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1.2 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Сформированность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пакета локальных актов,</a:t>
                      </a:r>
                      <a:r>
                        <a:rPr lang="ru-RU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регламентирующих введение в ОУ ФГОС ООО</a:t>
                      </a:r>
                      <a:endParaRPr lang="ru-RU" sz="1800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134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1.2.1. Внесение изменений и дополнений в Устав общеобразовательного учреждения с учетом требований ФГОС ООО</a:t>
                      </a:r>
                      <a:endParaRPr lang="ru-RU" sz="18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Устав общеобразовательного учреждения с внесёнными дополнениями и изменениями, отражающими специфику содержания и организации образовательного процесса в основной школе в соответствии с требованиями ФГОС основного общего образования, заверенный в установленном законодательством порядке</a:t>
                      </a:r>
                      <a:endParaRPr lang="ru-RU" sz="18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011222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>1. Нормативно-правовое обеспечение введения ФГОС  ООО</a:t>
            </a:r>
            <a:r>
              <a:rPr lang="ru-RU" sz="2800" i="1" dirty="0" smtClean="0">
                <a:solidFill>
                  <a:schemeClr val="accent6"/>
                </a:solidFill>
              </a:rPr>
              <a:t> (Максимальное количество баллов – 11)</a:t>
            </a:r>
            <a:r>
              <a:rPr lang="ru-RU" sz="2800" dirty="0" smtClean="0">
                <a:solidFill>
                  <a:schemeClr val="accent6"/>
                </a:solidFill>
              </a:rPr>
              <a:t/>
            </a:r>
            <a:br>
              <a:rPr lang="ru-RU" sz="2800" dirty="0" smtClean="0">
                <a:solidFill>
                  <a:schemeClr val="accent6"/>
                </a:solidFill>
              </a:rPr>
            </a:br>
            <a:endParaRPr lang="ru-RU" sz="27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57158" y="1428736"/>
          <a:ext cx="8372476" cy="5143536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903231"/>
                <a:gridCol w="5469245"/>
              </a:tblGrid>
              <a:tr h="434235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dirty="0"/>
                    </a:p>
                  </a:txBody>
                  <a:tcPr/>
                </a:tc>
              </a:tr>
              <a:tr h="801186">
                <a:tc gridSpan="2"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1.2 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Сформированность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пакета локальных актов,</a:t>
                      </a:r>
                      <a:r>
                        <a:rPr lang="ru-RU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регламентирующих введение в ОУ ФГОС ООО</a:t>
                      </a:r>
                      <a:endParaRPr lang="ru-RU" sz="1800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0811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1.2.2. Издание приказов по общеобразовательному учреждению о введении ФГОС ООО</a:t>
                      </a:r>
                      <a:endParaRPr lang="ru-RU" sz="18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1)Приказ (-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ы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 по ОУ, регламентирующие деятельность общеобразовательного учреждения по созданию условий к введению ФГОС ООО, включающий нормативно-правовое, кадровое, психолого-педагогическое, финансовое, материально-техническое и информационно-методическое обеспечение введения ФГОС ООО (перечень оцениваемых приказов определяется Учредителем);</a:t>
                      </a:r>
                    </a:p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2)Приказ по ОУ об утверждении основной образовательной программы основного общего образования образовательного учреждения</a:t>
                      </a:r>
                      <a:endParaRPr lang="ru-RU" sz="18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011222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>1. Нормативно-правовое обеспечение введения ФГОС  ООО</a:t>
            </a:r>
            <a:r>
              <a:rPr lang="ru-RU" sz="2800" i="1" dirty="0" smtClean="0">
                <a:solidFill>
                  <a:schemeClr val="accent6"/>
                </a:solidFill>
              </a:rPr>
              <a:t> (Максимальное количество баллов – 11)</a:t>
            </a:r>
            <a:r>
              <a:rPr lang="ru-RU" sz="2800" dirty="0" smtClean="0">
                <a:solidFill>
                  <a:schemeClr val="accent6"/>
                </a:solidFill>
              </a:rPr>
              <a:t/>
            </a:r>
            <a:br>
              <a:rPr lang="ru-RU" sz="2800" dirty="0" smtClean="0">
                <a:solidFill>
                  <a:schemeClr val="accent6"/>
                </a:solidFill>
              </a:rPr>
            </a:br>
            <a:endParaRPr lang="ru-RU" sz="27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71472" y="1816890"/>
          <a:ext cx="8158162" cy="475538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828916"/>
                <a:gridCol w="5329246"/>
              </a:tblGrid>
              <a:tr h="401466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dirty="0"/>
                    </a:p>
                  </a:txBody>
                  <a:tcPr/>
                </a:tc>
              </a:tr>
              <a:tr h="740725">
                <a:tc gridSpan="2"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1.2 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Сформированность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пакета локальных актов,</a:t>
                      </a:r>
                      <a:r>
                        <a:rPr lang="ru-RU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регламентирующих введение в ОУ ФГОС ООО</a:t>
                      </a:r>
                      <a:endParaRPr lang="ru-RU" sz="1800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131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1.2.3. Приведение в соответствие с требованиями ФГОС ООО локальных нормативных актов</a:t>
                      </a:r>
                      <a:endParaRPr lang="ru-RU" sz="18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Локальные акты, закрепленные в Уставе ОУ и регламентирующие организацию образовательного процесса в соответствии с требованиями ФГОС ООО (перечень оцениваемых локальных актов определяется Учредителем). </a:t>
                      </a:r>
                    </a:p>
                    <a:p>
                      <a:r>
                        <a:rPr lang="ru-RU" sz="1800" b="1" i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Например: </a:t>
                      </a:r>
                      <a:r>
                        <a:rPr lang="ru-RU" sz="1800" b="1" i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Положение о Совете ОУ; Положение о Педагогическом совете ОУ; Положения о структурных подразделениях ОУ; Положение о порядке приема, перевода и отчисления обучающихся ОУ; Положение о режиме работы ОУ; Положение о текущем контроле в ОУ; Положение о промежуточной аттестации в ОУ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011222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>1. Нормативно-правовое обеспечение введения ФГОС  ООО</a:t>
            </a:r>
            <a:r>
              <a:rPr lang="ru-RU" sz="2800" i="1" dirty="0" smtClean="0">
                <a:solidFill>
                  <a:schemeClr val="accent6"/>
                </a:solidFill>
              </a:rPr>
              <a:t> (Максимальное количество баллов – 11)</a:t>
            </a:r>
            <a:r>
              <a:rPr lang="ru-RU" sz="2800" dirty="0" smtClean="0">
                <a:solidFill>
                  <a:schemeClr val="accent6"/>
                </a:solidFill>
              </a:rPr>
              <a:t/>
            </a:r>
            <a:br>
              <a:rPr lang="ru-RU" sz="2800" dirty="0" smtClean="0">
                <a:solidFill>
                  <a:schemeClr val="accent6"/>
                </a:solidFill>
              </a:rPr>
            </a:br>
            <a:endParaRPr lang="ru-RU" sz="27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71472" y="1816890"/>
          <a:ext cx="8158162" cy="4755382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828916"/>
                <a:gridCol w="5329246"/>
              </a:tblGrid>
              <a:tr h="401466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dirty="0"/>
                    </a:p>
                  </a:txBody>
                  <a:tcPr/>
                </a:tc>
              </a:tr>
              <a:tr h="740725">
                <a:tc gridSpan="2"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1.2 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Сформированность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пакета локальных актов,</a:t>
                      </a:r>
                      <a:r>
                        <a:rPr lang="ru-RU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регламентирующих введение в ОУ ФГОС ООО</a:t>
                      </a:r>
                      <a:endParaRPr lang="ru-RU" sz="1800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131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1.2.4.Приведение в соответствие с требованиями ФГОС ООО должностных инструкций работников ОУ, обеспечивающих введение ФГОС ООО</a:t>
                      </a:r>
                      <a:endParaRPr lang="ru-RU" sz="20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Приказ об утверждении должностных инструкций, должностные инструкции работников ОУ, обеспечивающих введение ФГОС ООО (разработанные в соответствии с приказом </a:t>
                      </a:r>
                      <a:r>
                        <a:rPr lang="ru-RU" sz="20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Минсоцздравразвития</a:t>
                      </a: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России от 26.08.2010г. № 761н)</a:t>
                      </a:r>
                      <a:endParaRPr lang="ru-RU" sz="20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011222"/>
          </a:xfrm>
          <a:noFill/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ru-RU" sz="2700" dirty="0" smtClean="0"/>
              <a:t>1. Нормативно-правовое обеспечение введения ФГОС  ООО</a:t>
            </a:r>
            <a:r>
              <a:rPr lang="ru-RU" sz="2800" i="1" dirty="0" smtClean="0">
                <a:solidFill>
                  <a:schemeClr val="accent6"/>
                </a:solidFill>
              </a:rPr>
              <a:t> (Максимальное количество баллов – 11)</a:t>
            </a:r>
            <a:r>
              <a:rPr lang="ru-RU" sz="2800" dirty="0" smtClean="0">
                <a:solidFill>
                  <a:schemeClr val="accent6"/>
                </a:solidFill>
              </a:rPr>
              <a:t/>
            </a:r>
            <a:br>
              <a:rPr lang="ru-RU" sz="2800" dirty="0" smtClean="0">
                <a:solidFill>
                  <a:schemeClr val="accent6"/>
                </a:solidFill>
              </a:rPr>
            </a:br>
            <a:endParaRPr lang="ru-RU" sz="2700" dirty="0" smtClean="0">
              <a:ln>
                <a:noFill/>
              </a:ln>
              <a:effectLst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71472" y="1214422"/>
          <a:ext cx="8158162" cy="5214973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500462"/>
                <a:gridCol w="4657700"/>
              </a:tblGrid>
              <a:tr h="668402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Показатели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Документационное обеспечение показателя</a:t>
                      </a:r>
                      <a:endParaRPr lang="ru-RU" dirty="0"/>
                    </a:p>
                  </a:txBody>
                  <a:tcPr/>
                </a:tc>
              </a:tr>
              <a:tr h="773501">
                <a:tc gridSpan="2">
                  <a:txBody>
                    <a:bodyPr/>
                    <a:lstStyle/>
                    <a:p>
                      <a:pPr algn="just"/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1.2 </a:t>
                      </a:r>
                      <a:r>
                        <a:rPr lang="ru-RU" sz="18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Сформированность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пакета локальных актов,</a:t>
                      </a:r>
                      <a:r>
                        <a:rPr lang="ru-RU" sz="18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регламентирующих введение в ОУ ФГОС ООО</a:t>
                      </a:r>
                      <a:endParaRPr lang="ru-RU" sz="1800" b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7307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1.2.5. Разработанность основной образовательной программы основного общего образования образовательного учреждения в соответствии с требованиями ФГОС ООО к ее структуре и содержанию</a:t>
                      </a:r>
                      <a:endParaRPr lang="ru-RU" sz="20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Основная образовательная программа основного общего образования образовательного учреждения, разработанная в соответствии с требованиями ФГОС ООО к ее структуре и содержанию</a:t>
                      </a:r>
                      <a:endParaRPr lang="ru-RU" sz="2000" b="1" dirty="0">
                        <a:latin typeface="Corbel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ценка готовности ОУ к введению ОРКиСЭ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оценка готовности ОУ к введению ОРКиСЭ</Template>
  <TotalTime>0</TotalTime>
  <Words>2445</Words>
  <Application>Microsoft Office PowerPoint</Application>
  <PresentationFormat>Экран (4:3)</PresentationFormat>
  <Paragraphs>242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оценка готовности ОУ к введению ОРКиСЭ</vt:lpstr>
      <vt:lpstr>Совокупность требований к условиям реализации основной образовательной программы основного общего образования</vt:lpstr>
      <vt:lpstr>1. Нормативно-правовое обеспечение введения ФГОС  ООО (Максимальное количество баллов – 11) </vt:lpstr>
      <vt:lpstr>1. Нормативно-правовое обеспечение введения ФГОС  ООО (Максимальное количество баллов – 11) </vt:lpstr>
      <vt:lpstr>1. Нормативно-правовое обеспечение введения ФГОС  ООО (Максимальное количество баллов – 11) </vt:lpstr>
      <vt:lpstr>1. Нормативно-правовое обеспечение введения ФГОС  ООО (Максимальное количество баллов – 11) </vt:lpstr>
      <vt:lpstr>1. Нормативно-правовое обеспечение введения ФГОС  ООО (Максимальное количество баллов – 11) </vt:lpstr>
      <vt:lpstr>1. Нормативно-правовое обеспечение введения ФГОС  ООО (Максимальное количество баллов – 11) </vt:lpstr>
      <vt:lpstr>1. Нормативно-правовое обеспечение введения ФГОС  ООО (Максимальное количество баллов – 11) </vt:lpstr>
      <vt:lpstr>1. Нормативно-правовое обеспечение введения ФГОС  ООО (Максимальное количество баллов – 11) </vt:lpstr>
      <vt:lpstr>1. Нормативно-правовое обеспечение введения ФГОС  ООО (Максимальное количество баллов – 11) </vt:lpstr>
      <vt:lpstr>   2. Кадровое обеспечение введения ФГОС  ООО (п.22)     </vt:lpstr>
      <vt:lpstr>   2. Кадровое обеспечение введения ФГОС  ООО (п.22)     </vt:lpstr>
      <vt:lpstr>   3. Психолого-педагогическое обеспечение введения ФГОС  ООО (п.25)     </vt:lpstr>
      <vt:lpstr>   3. Психолого-педагогическое обеспечение введения ФГОС  ООО (п.25)     </vt:lpstr>
      <vt:lpstr>   3. Психолого-педагогическое обеспечение введения ФГОС  ООО (п.25)     </vt:lpstr>
      <vt:lpstr>   3. Психолого-педагогическое обеспечение введения ФГОС  ООО (п.25)     </vt:lpstr>
      <vt:lpstr>   3. Психолого-педагогическое обеспечение введения ФГОС  ООО (п.25)     </vt:lpstr>
      <vt:lpstr>   3. Психолого-педагогическое обеспечение введения ФГОС  ООО (п.25)     </vt:lpstr>
      <vt:lpstr>   4. Финансово-экономическое обеспечение введения ФГОС  ООО (п.23)     </vt:lpstr>
      <vt:lpstr>   4. Финансово-экономическое обеспечение введения ФГОС  ООО (п.23)     </vt:lpstr>
      <vt:lpstr>   5. Материально-техническое обеспечение введения ФГОС  ООО (п.24)     </vt:lpstr>
      <vt:lpstr>   5. Материально-техническое обеспечение введения ФГОС  ООО (п.24)     </vt:lpstr>
      <vt:lpstr>   6. Информационно-методическое обеспечение введения ФГОС  ООО (п.29)     </vt:lpstr>
      <vt:lpstr>   6. Информационно-методическое обеспечение введения ФГОС  ООО (п.29)     </vt:lpstr>
      <vt:lpstr>   6. Информационно-методическое обеспечение введения ФГОС  ООО (п.29)     </vt:lpstr>
      <vt:lpstr>   6. Информационно-методическое обеспечение введения ФГОС  ООО (п.29)     </vt:lpstr>
      <vt:lpstr>   6. Информационно-методическое обеспечение введения ФГОС  ООО (п.29)     </vt:lpstr>
      <vt:lpstr>   6. Информационно-методическое обеспечение введения ФГОС  ООО (п.29)     </vt:lpstr>
      <vt:lpstr>Таблица 3. Информация о выявленных проблемах готовности общеобразовательных учреждений к введению ФГОС  основного общего образования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2012-03-02T05:43:43Z</dcterms:created>
  <dcterms:modified xsi:type="dcterms:W3CDTF">2013-03-25T06:03:32Z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TC103626559990</vt:lpwstr>
  </property>
</Properties>
</file>